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F0092"/>
    <a:srgbClr val="0099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E4E0-87A0-4127-897A-C028AC8E1EFB}" type="datetimeFigureOut">
              <a:rPr lang="en-GB" smtClean="0"/>
              <a:t>24/01/2011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F968-E563-40D1-86CF-87B4D0B52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3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E4E0-87A0-4127-897A-C028AC8E1EFB}" type="datetimeFigureOut">
              <a:rPr lang="en-GB" smtClean="0"/>
              <a:t>24/01/2011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F968-E563-40D1-86CF-87B4D0B52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042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E4E0-87A0-4127-897A-C028AC8E1EFB}" type="datetimeFigureOut">
              <a:rPr lang="en-GB" smtClean="0"/>
              <a:t>24/01/2011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F968-E563-40D1-86CF-87B4D0B52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751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E4E0-87A0-4127-897A-C028AC8E1EFB}" type="datetimeFigureOut">
              <a:rPr lang="en-GB" smtClean="0"/>
              <a:t>24/01/2011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F968-E563-40D1-86CF-87B4D0B52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938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E4E0-87A0-4127-897A-C028AC8E1EFB}" type="datetimeFigureOut">
              <a:rPr lang="en-GB" smtClean="0"/>
              <a:t>24/01/2011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F968-E563-40D1-86CF-87B4D0B52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949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E4E0-87A0-4127-897A-C028AC8E1EFB}" type="datetimeFigureOut">
              <a:rPr lang="en-GB" smtClean="0"/>
              <a:t>24/01/2011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F968-E563-40D1-86CF-87B4D0B52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5027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E4E0-87A0-4127-897A-C028AC8E1EFB}" type="datetimeFigureOut">
              <a:rPr lang="en-GB" smtClean="0"/>
              <a:t>24/01/2011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F968-E563-40D1-86CF-87B4D0B52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420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E4E0-87A0-4127-897A-C028AC8E1EFB}" type="datetimeFigureOut">
              <a:rPr lang="en-GB" smtClean="0"/>
              <a:t>24/01/2011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F968-E563-40D1-86CF-87B4D0B52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961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E4E0-87A0-4127-897A-C028AC8E1EFB}" type="datetimeFigureOut">
              <a:rPr lang="en-GB" smtClean="0"/>
              <a:t>24/01/2011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F968-E563-40D1-86CF-87B4D0B52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0969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E4E0-87A0-4127-897A-C028AC8E1EFB}" type="datetimeFigureOut">
              <a:rPr lang="en-GB" smtClean="0"/>
              <a:t>24/01/2011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F968-E563-40D1-86CF-87B4D0B52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61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1E4E0-87A0-4127-897A-C028AC8E1EFB}" type="datetimeFigureOut">
              <a:rPr lang="en-GB" smtClean="0"/>
              <a:t>24/01/2011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2F968-E563-40D1-86CF-87B4D0B52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9985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1E4E0-87A0-4127-897A-C028AC8E1EFB}" type="datetimeFigureOut">
              <a:rPr lang="en-GB" smtClean="0"/>
              <a:t>24/01/2011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2F968-E563-40D1-86CF-87B4D0B52C3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12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7200" b="1" dirty="0" smtClean="0"/>
              <a:t>Polygons</a:t>
            </a:r>
            <a:endParaRPr lang="en-GB" sz="7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645024"/>
            <a:ext cx="7488832" cy="1993776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Match the descriptions with the formulas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07904" y="764704"/>
            <a:ext cx="2088232" cy="100811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1043608" y="4548660"/>
            <a:ext cx="1584176" cy="147262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ight Triangle 5"/>
          <p:cNvSpPr/>
          <p:nvPr/>
        </p:nvSpPr>
        <p:spPr>
          <a:xfrm rot="16200000">
            <a:off x="6822250" y="4347102"/>
            <a:ext cx="1872208" cy="1476164"/>
          </a:xfrm>
          <a:prstGeom prst="rt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rapezoid 6"/>
          <p:cNvSpPr/>
          <p:nvPr/>
        </p:nvSpPr>
        <p:spPr>
          <a:xfrm>
            <a:off x="7020272" y="764704"/>
            <a:ext cx="1278142" cy="2016224"/>
          </a:xfrm>
          <a:prstGeom prst="trapezoid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Parallelogram 7"/>
          <p:cNvSpPr/>
          <p:nvPr/>
        </p:nvSpPr>
        <p:spPr>
          <a:xfrm rot="20688148">
            <a:off x="3892095" y="4982279"/>
            <a:ext cx="2304256" cy="970261"/>
          </a:xfrm>
          <a:prstGeom prst="parallelogram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899592" y="908720"/>
            <a:ext cx="1584176" cy="144016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89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3888432" cy="5433467"/>
          </a:xfrm>
        </p:spPr>
        <p:txBody>
          <a:bodyPr>
            <a:noAutofit/>
          </a:bodyPr>
          <a:lstStyle/>
          <a:p>
            <a:pPr marL="0" indent="0" algn="r">
              <a:buNone/>
            </a:pPr>
            <a:r>
              <a:rPr lang="en-GB" sz="2800" dirty="0" smtClean="0">
                <a:solidFill>
                  <a:srgbClr val="009900"/>
                </a:solidFill>
                <a:latin typeface="Cambria Math" pitchFamily="18" charset="0"/>
                <a:ea typeface="Cambria Math" pitchFamily="18" charset="0"/>
              </a:rPr>
              <a:t>area of a rectangle</a:t>
            </a:r>
          </a:p>
          <a:p>
            <a:pPr marL="0" indent="0" algn="r">
              <a:buNone/>
            </a:pPr>
            <a:r>
              <a:rPr lang="en-GB" sz="2800" dirty="0" smtClean="0">
                <a:solidFill>
                  <a:srgbClr val="009900"/>
                </a:solidFill>
                <a:latin typeface="Cambria Math" pitchFamily="18" charset="0"/>
                <a:ea typeface="Cambria Math" pitchFamily="18" charset="0"/>
              </a:rPr>
              <a:t>area of a triangle</a:t>
            </a:r>
          </a:p>
          <a:p>
            <a:pPr marL="0" indent="0" algn="r">
              <a:buNone/>
            </a:pPr>
            <a:r>
              <a:rPr lang="en-GB" sz="2800" dirty="0" smtClean="0">
                <a:solidFill>
                  <a:srgbClr val="009900"/>
                </a:solidFill>
                <a:latin typeface="Cambria Math" pitchFamily="18" charset="0"/>
                <a:ea typeface="Cambria Math" pitchFamily="18" charset="0"/>
              </a:rPr>
              <a:t>area of a parallelogram</a:t>
            </a:r>
          </a:p>
          <a:p>
            <a:pPr marL="0" indent="0" algn="r">
              <a:buNone/>
            </a:pPr>
            <a:r>
              <a:rPr lang="en-GB" sz="2800" dirty="0" smtClean="0">
                <a:solidFill>
                  <a:srgbClr val="009900"/>
                </a:solidFill>
                <a:latin typeface="Cambria Math" pitchFamily="18" charset="0"/>
                <a:ea typeface="Cambria Math" pitchFamily="18" charset="0"/>
              </a:rPr>
              <a:t>area of a square</a:t>
            </a:r>
          </a:p>
          <a:p>
            <a:pPr marL="0" indent="0" algn="r">
              <a:buNone/>
            </a:pPr>
            <a:r>
              <a:rPr lang="en-GB" sz="2800" dirty="0" smtClean="0">
                <a:solidFill>
                  <a:srgbClr val="009900"/>
                </a:solidFill>
                <a:latin typeface="Cambria Math" pitchFamily="18" charset="0"/>
                <a:ea typeface="Cambria Math" pitchFamily="18" charset="0"/>
              </a:rPr>
              <a:t>area of a kite</a:t>
            </a:r>
          </a:p>
          <a:p>
            <a:pPr marL="0" indent="0" algn="r">
              <a:buNone/>
            </a:pPr>
            <a:r>
              <a:rPr lang="en-GB" sz="2800" dirty="0" smtClean="0">
                <a:solidFill>
                  <a:srgbClr val="009900"/>
                </a:solidFill>
                <a:latin typeface="Cambria Math" pitchFamily="18" charset="0"/>
                <a:ea typeface="Cambria Math" pitchFamily="18" charset="0"/>
              </a:rPr>
              <a:t>area of a trapezium</a:t>
            </a:r>
          </a:p>
          <a:p>
            <a:pPr marL="0" indent="0" algn="r">
              <a:buNone/>
            </a:pPr>
            <a:r>
              <a:rPr lang="en-GB" sz="2800" dirty="0" smtClean="0">
                <a:solidFill>
                  <a:srgbClr val="009900"/>
                </a:solidFill>
                <a:latin typeface="Cambria Math" pitchFamily="18" charset="0"/>
                <a:ea typeface="Cambria Math" pitchFamily="18" charset="0"/>
              </a:rPr>
              <a:t>area of a circle</a:t>
            </a:r>
          </a:p>
          <a:p>
            <a:pPr marL="0" indent="0" algn="r">
              <a:buNone/>
            </a:pPr>
            <a:r>
              <a:rPr lang="en-GB" sz="2800" dirty="0" smtClean="0">
                <a:solidFill>
                  <a:srgbClr val="009900"/>
                </a:solidFill>
                <a:latin typeface="Cambria Math" pitchFamily="18" charset="0"/>
                <a:ea typeface="Cambria Math" pitchFamily="18" charset="0"/>
              </a:rPr>
              <a:t>perimeter of a square</a:t>
            </a:r>
          </a:p>
          <a:p>
            <a:pPr marL="0" indent="0" algn="r">
              <a:buNone/>
            </a:pPr>
            <a:r>
              <a:rPr lang="en-GB" sz="2800" dirty="0" smtClean="0">
                <a:solidFill>
                  <a:srgbClr val="009900"/>
                </a:solidFill>
                <a:latin typeface="Cambria Math" pitchFamily="18" charset="0"/>
                <a:ea typeface="Cambria Math" pitchFamily="18" charset="0"/>
              </a:rPr>
              <a:t>perimeter of a rectangle</a:t>
            </a:r>
          </a:p>
          <a:p>
            <a:pPr marL="0" indent="0" algn="r">
              <a:buNone/>
            </a:pPr>
            <a:r>
              <a:rPr lang="en-GB" sz="2800" dirty="0" smtClean="0">
                <a:solidFill>
                  <a:srgbClr val="009900"/>
                </a:solidFill>
                <a:latin typeface="Cambria Math" pitchFamily="18" charset="0"/>
                <a:ea typeface="Cambria Math" pitchFamily="18" charset="0"/>
              </a:rPr>
              <a:t>circumference of a circle</a:t>
            </a:r>
            <a:endParaRPr lang="en-GB" sz="2800" dirty="0">
              <a:solidFill>
                <a:srgbClr val="009900"/>
              </a:solidFill>
              <a:latin typeface="Cambria Math" pitchFamily="18" charset="0"/>
              <a:ea typeface="Cambria Math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5580112" y="692696"/>
                <a:ext cx="3034805" cy="583264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itchFamily="34" charset="0"/>
                  <a:buNone/>
                </a:pPr>
                <a:r>
                  <a:rPr lang="en-GB" sz="2800" dirty="0" smtClean="0">
                    <a:solidFill>
                      <a:srgbClr val="6F0092"/>
                    </a:solidFill>
                    <a:latin typeface="Cambria Math" pitchFamily="18" charset="0"/>
                    <a:ea typeface="Cambria Math" pitchFamily="18" charset="0"/>
                  </a:rPr>
                  <a:t>width x height ÷ 2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en-GB" sz="2800" dirty="0" smtClean="0">
                    <a:solidFill>
                      <a:srgbClr val="6F0092"/>
                    </a:solidFill>
                    <a:latin typeface="Cambria Math" pitchFamily="18" charset="0"/>
                    <a:ea typeface="Cambria Math" pitchFamily="18" charset="0"/>
                  </a:rPr>
                  <a:t>4 x side</a:t>
                </a:r>
              </a:p>
              <a:p>
                <a:pPr marL="0" indent="0">
                  <a:buFont typeface="Arial" pitchFamily="34" charset="0"/>
                  <a:buNone/>
                </a:pPr>
                <a:r>
                  <a:rPr lang="en-GB" sz="2800" dirty="0" smtClean="0">
                    <a:solidFill>
                      <a:srgbClr val="6F0092"/>
                    </a:solidFill>
                    <a:latin typeface="Cambria Math" pitchFamily="18" charset="0"/>
                    <a:ea typeface="Cambria Math" pitchFamily="18" charset="0"/>
                  </a:rPr>
                  <a:t>base x height</a:t>
                </a:r>
              </a:p>
              <a:p>
                <a:pPr marL="0" indent="0">
                  <a:buNone/>
                </a:pPr>
                <a:r>
                  <a:rPr lang="en-GB" sz="2800" dirty="0" smtClean="0">
                    <a:solidFill>
                      <a:srgbClr val="6F0092"/>
                    </a:solidFill>
                    <a:latin typeface="Cambria Math" pitchFamily="18" charset="0"/>
                    <a:ea typeface="Cambria Math" pitchFamily="18" charset="0"/>
                  </a:rPr>
                  <a:t>side²</a:t>
                </a:r>
              </a:p>
              <a:p>
                <a:pPr marL="0" indent="0">
                  <a:buNone/>
                </a:pPr>
                <a:r>
                  <a:rPr lang="en-GB" sz="2800" dirty="0" smtClean="0">
                    <a:solidFill>
                      <a:srgbClr val="6F0092"/>
                    </a:solidFill>
                    <a:latin typeface="Cambria Math" pitchFamily="18" charset="0"/>
                    <a:ea typeface="Cambria Math" pitchFamily="18" charset="0"/>
                  </a:rPr>
                  <a:t>π  x diameter</a:t>
                </a:r>
              </a:p>
              <a:p>
                <a:pPr marL="0" indent="0">
                  <a:buNone/>
                </a:pPr>
                <a:r>
                  <a:rPr lang="en-GB" sz="2800" dirty="0" smtClean="0">
                    <a:solidFill>
                      <a:srgbClr val="6F0092"/>
                    </a:solidFill>
                    <a:latin typeface="Cambria Math" pitchFamily="18" charset="0"/>
                    <a:ea typeface="Cambria Math" pitchFamily="18" charset="0"/>
                  </a:rPr>
                  <a:t>2(base + height)</a:t>
                </a:r>
              </a:p>
              <a:p>
                <a:pPr marL="0" indent="0">
                  <a:buNone/>
                </a:pPr>
                <a:r>
                  <a:rPr lang="en-GB" sz="2800" dirty="0" smtClean="0">
                    <a:solidFill>
                      <a:srgbClr val="6F0092"/>
                    </a:solidFill>
                    <a:latin typeface="Cambria Math" pitchFamily="18" charset="0"/>
                    <a:ea typeface="Cambria Math" pitchFamily="18" charset="0"/>
                  </a:rPr>
                  <a:t>base x height </a:t>
                </a:r>
                <a:r>
                  <a:rPr lang="en-GB" sz="2800" dirty="0" smtClean="0">
                    <a:solidFill>
                      <a:srgbClr val="6F0092"/>
                    </a:solidFill>
                    <a:latin typeface="Cambria Math" pitchFamily="18" charset="0"/>
                    <a:ea typeface="Cambria Math" pitchFamily="18" charset="0"/>
                  </a:rPr>
                  <a:t>÷ 2</a:t>
                </a:r>
              </a:p>
              <a:p>
                <a:pPr marL="0" indent="0">
                  <a:buNone/>
                </a:pPr>
                <a:r>
                  <a:rPr lang="en-GB" sz="2800" dirty="0" smtClean="0">
                    <a:solidFill>
                      <a:srgbClr val="6F0092"/>
                    </a:solidFill>
                    <a:latin typeface="Cambria Math" pitchFamily="18" charset="0"/>
                    <a:ea typeface="Cambria Math" pitchFamily="18" charset="0"/>
                  </a:rPr>
                  <a:t>π  x radius²</a:t>
                </a:r>
              </a:p>
              <a:p>
                <a:pPr marL="0" indent="0">
                  <a:buNone/>
                </a:pPr>
                <a:r>
                  <a:rPr lang="en-GB" sz="2800" dirty="0" smtClean="0">
                    <a:solidFill>
                      <a:srgbClr val="6F0092"/>
                    </a:solidFill>
                    <a:latin typeface="Cambria Math" pitchFamily="18" charset="0"/>
                    <a:ea typeface="Cambria Math" pitchFamily="18" charset="0"/>
                  </a:rPr>
                  <a:t>base x height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sz="2800" i="1" smtClean="0">
                            <a:solidFill>
                              <a:srgbClr val="6F0092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GB" sz="2800" b="0" i="0" smtClean="0">
                            <a:solidFill>
                              <a:srgbClr val="6F0092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base</m:t>
                        </m:r>
                        <m:r>
                          <a:rPr lang="en-GB" sz="2800" b="0" i="0" smtClean="0">
                            <a:solidFill>
                              <a:srgbClr val="6F0092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GB" sz="2800" b="0" i="0" smtClean="0">
                            <a:solidFill>
                              <a:srgbClr val="6F0092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top</m:t>
                        </m:r>
                      </m:num>
                      <m:den>
                        <m:r>
                          <a:rPr lang="en-GB" sz="2800" b="0" i="1" smtClean="0">
                            <a:solidFill>
                              <a:srgbClr val="6F0092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800" dirty="0" smtClean="0">
                    <a:solidFill>
                      <a:srgbClr val="6F0092"/>
                    </a:solidFill>
                    <a:latin typeface="Cambria Math" pitchFamily="18" charset="0"/>
                    <a:ea typeface="Cambria Math" pitchFamily="18" charset="0"/>
                  </a:rPr>
                  <a:t> x height</a:t>
                </a:r>
              </a:p>
            </p:txBody>
          </p:sp>
        </mc:Choice>
        <mc:Fallback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0112" y="692696"/>
                <a:ext cx="3034805" cy="5832648"/>
              </a:xfrm>
              <a:prstGeom prst="rect">
                <a:avLst/>
              </a:prstGeom>
              <a:blipFill rotWithShape="1">
                <a:blip r:embed="rId2"/>
                <a:stretch>
                  <a:fillRect l="-4016" t="-1046" r="-22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596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84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Polygons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Polygons</dc:title>
  <dc:creator>Nige</dc:creator>
  <cp:lastModifiedBy>Nige</cp:lastModifiedBy>
  <cp:revision>4</cp:revision>
  <dcterms:created xsi:type="dcterms:W3CDTF">2011-01-24T21:13:14Z</dcterms:created>
  <dcterms:modified xsi:type="dcterms:W3CDTF">2011-01-25T00:06:59Z</dcterms:modified>
</cp:coreProperties>
</file>